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68" r:id="rId4"/>
    <p:sldId id="269" r:id="rId5"/>
    <p:sldId id="262" r:id="rId6"/>
    <p:sldId id="263" r:id="rId7"/>
    <p:sldId id="266" r:id="rId8"/>
    <p:sldId id="267" r:id="rId9"/>
    <p:sldId id="264" r:id="rId10"/>
    <p:sldId id="270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15A627A-E0D0-420F-8552-E4B83BA69800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0327-626F-469C-B620-2B833D7B27D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095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627A-E0D0-420F-8552-E4B83BA69800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0327-626F-469C-B620-2B833D7B2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65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627A-E0D0-420F-8552-E4B83BA69800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0327-626F-469C-B620-2B833D7B27D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67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627A-E0D0-420F-8552-E4B83BA69800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0327-626F-469C-B620-2B833D7B2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0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627A-E0D0-420F-8552-E4B83BA69800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0327-626F-469C-B620-2B833D7B27D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08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627A-E0D0-420F-8552-E4B83BA69800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0327-626F-469C-B620-2B833D7B2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8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627A-E0D0-420F-8552-E4B83BA69800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0327-626F-469C-B620-2B833D7B2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4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627A-E0D0-420F-8552-E4B83BA69800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0327-626F-469C-B620-2B833D7B2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30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627A-E0D0-420F-8552-E4B83BA69800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0327-626F-469C-B620-2B833D7B2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3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627A-E0D0-420F-8552-E4B83BA69800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0327-626F-469C-B620-2B833D7B2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91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627A-E0D0-420F-8552-E4B83BA69800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30327-626F-469C-B620-2B833D7B27D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69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15A627A-E0D0-420F-8552-E4B83BA69800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F930327-626F-469C-B620-2B833D7B27D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9802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bc7news.com/float-pixar-disney-autism/5722490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Saradnja sa drugačijim porodicama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Prof. Dr </a:t>
            </a:r>
            <a:r>
              <a:rPr lang="sr-Latn-RS" dirty="0" err="1"/>
              <a:t>Otilia</a:t>
            </a:r>
            <a:r>
              <a:rPr lang="sr-Latn-RS" dirty="0"/>
              <a:t> </a:t>
            </a:r>
            <a:r>
              <a:rPr lang="sr-Latn-RS" dirty="0" err="1"/>
              <a:t>Velišek-Braško</a:t>
            </a:r>
            <a:endParaRPr lang="sr-Latn-RS" dirty="0"/>
          </a:p>
          <a:p>
            <a:r>
              <a:rPr lang="sr-Latn-RS" dirty="0"/>
              <a:t>2021.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18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905FEE-4507-44EC-A70A-AC3B678FC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B63E3A-B250-449B-A2A6-3763BFCCB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7C4FC30-B5C3-47C2-B8E7-93106C428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05862B-0C5A-4A14-8804-4EC82F8E5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6184"/>
            <a:ext cx="3248522" cy="58856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365198-CF4B-47A0-AFF6-FF5D2339F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7745" y="486184"/>
            <a:ext cx="7794722" cy="58856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100E08-BF7C-4376-A9E5-6B8CDF06D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9626" y="858475"/>
            <a:ext cx="6984459" cy="51410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100" spc="200">
                <a:solidFill>
                  <a:srgbClr val="FFFFFF"/>
                </a:solidFill>
                <a:hlinkClick r:id="rId3"/>
              </a:rPr>
              <a:t>https://abc7news.com/float-pixar-disney-autism/5722490/</a:t>
            </a:r>
            <a:r>
              <a:rPr lang="en-US" sz="5100" spc="20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3950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Hvala na pažnji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Svako dobro!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95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D4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sr-Latn-RS">
                <a:solidFill>
                  <a:srgbClr val="FFFFFF"/>
                </a:solidFill>
              </a:rPr>
              <a:t>Različitost porodice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291" r="-1" b="-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rgbClr val="FFFFFF"/>
                </a:solidFill>
              </a:rPr>
              <a:t> Porodice </a:t>
            </a:r>
            <a:r>
              <a:rPr lang="sr-Latn-RS" sz="2000" b="1" dirty="0">
                <a:solidFill>
                  <a:srgbClr val="0070C0"/>
                </a:solidFill>
              </a:rPr>
              <a:t>po strukturi </a:t>
            </a:r>
            <a:r>
              <a:rPr lang="sr-Latn-RS" sz="2000" dirty="0">
                <a:solidFill>
                  <a:srgbClr val="FFFFFF"/>
                </a:solidFill>
              </a:rPr>
              <a:t>mogu biti vrlo različite: po broju </a:t>
            </a:r>
            <a:r>
              <a:rPr lang="sr-Latn-RS" sz="2000" dirty="0" err="1">
                <a:solidFill>
                  <a:srgbClr val="FFFFFF"/>
                </a:solidFill>
              </a:rPr>
              <a:t>čalanova</a:t>
            </a:r>
            <a:r>
              <a:rPr lang="sr-Latn-RS" sz="2000" dirty="0">
                <a:solidFill>
                  <a:srgbClr val="FFFFFF"/>
                </a:solidFill>
              </a:rPr>
              <a:t>, broj dece u porodici, pol dece...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sz="2000" b="1" dirty="0">
                <a:solidFill>
                  <a:srgbClr val="0070C0"/>
                </a:solidFill>
              </a:rPr>
              <a:t>Životni period </a:t>
            </a:r>
            <a:r>
              <a:rPr lang="sr-Latn-RS" sz="2000" dirty="0">
                <a:solidFill>
                  <a:srgbClr val="FFFFFF"/>
                </a:solidFill>
              </a:rPr>
              <a:t>porodice povezano sa uzrastom dece (rani period, školski </a:t>
            </a:r>
            <a:r>
              <a:rPr lang="sr-Latn-RS" sz="2000" dirty="0" err="1">
                <a:solidFill>
                  <a:srgbClr val="FFFFFF"/>
                </a:solidFill>
              </a:rPr>
              <a:t>uzraz</a:t>
            </a:r>
            <a:r>
              <a:rPr lang="sr-Latn-RS" sz="2000" dirty="0">
                <a:solidFill>
                  <a:srgbClr val="FFFFFF"/>
                </a:solidFill>
              </a:rPr>
              <a:t>, adolescenti...),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sz="2000" b="1" dirty="0">
                <a:solidFill>
                  <a:srgbClr val="0070C0"/>
                </a:solidFill>
              </a:rPr>
              <a:t>Autentični događaji </a:t>
            </a:r>
            <a:r>
              <a:rPr lang="sr-Latn-RS" sz="2000" dirty="0">
                <a:solidFill>
                  <a:srgbClr val="FFFFFF"/>
                </a:solidFill>
              </a:rPr>
              <a:t>u porodici (drugačije dete, gubitak, selidba, uslovi življenja...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sz="2000" b="1" dirty="0" err="1">
                <a:solidFill>
                  <a:srgbClr val="0070C0"/>
                </a:solidFill>
              </a:rPr>
              <a:t>Siblinzi</a:t>
            </a:r>
            <a:r>
              <a:rPr lang="sr-Latn-RS" sz="2000" dirty="0">
                <a:solidFill>
                  <a:srgbClr val="FFFFFF"/>
                </a:solidFill>
              </a:rPr>
              <a:t> – broj dece, pol dece, redosled rođenja, specifičnosti...</a:t>
            </a: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(</a:t>
            </a:r>
            <a:r>
              <a:rPr lang="sr-Latn-RS" sz="2000" dirty="0">
                <a:solidFill>
                  <a:srgbClr val="FFFFFF"/>
                </a:solidFill>
              </a:rPr>
              <a:t>Metodika IVO, 2018:97-104)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41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id="{46DE09C5-4D9D-4D98-A806-89CA70B60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9F9C13E8-B993-48C0-B8CB-B0D34DDD2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34276" y="640080"/>
            <a:ext cx="4208656" cy="3034857"/>
          </a:xfrm>
        </p:spPr>
        <p:txBody>
          <a:bodyPr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Saradnja </a:t>
            </a:r>
            <a:r>
              <a:rPr lang="sr-Latn-RS" sz="4400">
                <a:solidFill>
                  <a:srgbClr val="FFFFFF"/>
                </a:solidFill>
              </a:rPr>
              <a:t>S</a:t>
            </a:r>
            <a:r>
              <a:rPr lang="en-US" sz="4400">
                <a:solidFill>
                  <a:srgbClr val="FFFFFF"/>
                </a:solidFill>
              </a:rPr>
              <a:t>a </a:t>
            </a:r>
            <a:r>
              <a:rPr lang="sr-Latn-RS" sz="4400">
                <a:solidFill>
                  <a:srgbClr val="FFFFFF"/>
                </a:solidFill>
              </a:rPr>
              <a:t>(</a:t>
            </a:r>
            <a:r>
              <a:rPr lang="en-US" sz="4400">
                <a:solidFill>
                  <a:srgbClr val="FFFFFF"/>
                </a:solidFill>
              </a:rPr>
              <a:t>drugačijim</a:t>
            </a:r>
            <a:r>
              <a:rPr lang="sr-Latn-RS" sz="4400">
                <a:solidFill>
                  <a:srgbClr val="FFFFFF"/>
                </a:solidFill>
              </a:rPr>
              <a:t>)</a:t>
            </a:r>
            <a:r>
              <a:rPr lang="en-US" sz="4400">
                <a:solidFill>
                  <a:srgbClr val="FFFFFF"/>
                </a:solidFill>
              </a:rPr>
              <a:t> porodicama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38921" y="3849539"/>
            <a:ext cx="4204012" cy="2359417"/>
          </a:xfrm>
        </p:spPr>
        <p:txBody>
          <a:bodyPr anchor="t">
            <a:normAutofit/>
          </a:bodyPr>
          <a:lstStyle/>
          <a:p>
            <a:pPr algn="r"/>
            <a:r>
              <a:rPr lang="sr-Latn-RS" sz="1600">
                <a:solidFill>
                  <a:srgbClr val="FFFFFF"/>
                </a:solidFill>
              </a:rPr>
              <a:t>Ključna </a:t>
            </a:r>
          </a:p>
          <a:p>
            <a:pPr algn="r"/>
            <a:r>
              <a:rPr lang="sr-Latn-RS" sz="1600">
                <a:solidFill>
                  <a:srgbClr val="FFFFFF"/>
                </a:solidFill>
              </a:rPr>
              <a:t>za </a:t>
            </a:r>
            <a:r>
              <a:rPr lang="sr-Latn-RS" sz="1600" b="1">
                <a:solidFill>
                  <a:srgbClr val="FFFFFF"/>
                </a:solidFill>
              </a:rPr>
              <a:t>dobrobit</a:t>
            </a:r>
            <a:r>
              <a:rPr lang="sr-Latn-RS" sz="1600">
                <a:solidFill>
                  <a:srgbClr val="FFFFFF"/>
                </a:solidFill>
              </a:rPr>
              <a:t> svakog deteta! </a:t>
            </a:r>
            <a:endParaRPr lang="en-US" sz="1600">
              <a:solidFill>
                <a:srgbClr val="FFFFFF"/>
              </a:solidFill>
            </a:endParaRPr>
          </a:p>
        </p:txBody>
      </p:sp>
      <p:cxnSp>
        <p:nvCxnSpPr>
          <p:cNvPr id="21" name="Straight Connector 16">
            <a:extLst>
              <a:ext uri="{FF2B5EF4-FFF2-40B4-BE49-F238E27FC236}">
                <a16:creationId xmlns:a16="http://schemas.microsoft.com/office/drawing/2014/main" id="{6077790F-2159-4667-B75C-7C2F39202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F6670A8-CE47-48C0-93FE-BE85DBF2DA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55" b="17269"/>
          <a:stretch/>
        </p:blipFill>
        <p:spPr>
          <a:xfrm>
            <a:off x="6454740" y="1069146"/>
            <a:ext cx="4741991" cy="526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51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905FEE-4507-44EC-A70A-AC3B678FC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B63E3A-B250-449B-A2A6-3763BFCCB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6">
            <a:extLst>
              <a:ext uri="{FF2B5EF4-FFF2-40B4-BE49-F238E27FC236}">
                <a16:creationId xmlns:a16="http://schemas.microsoft.com/office/drawing/2014/main" id="{1579DD07-B6CD-4C04-8A4A-3B92CE8C8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91000" sy="91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A995F0-906C-4573-A739-16EED217D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9343" y="620720"/>
            <a:ext cx="6442480" cy="55931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4D51C0-97E2-4B2A-A4C3-F5873B0B4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120" y="1105351"/>
            <a:ext cx="5477071" cy="30239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spc="200">
                <a:solidFill>
                  <a:schemeClr val="bg1"/>
                </a:solidFill>
              </a:rPr>
              <a:t>Koje su to drugačije prorodice?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F5F06D-7250-43A5-9B61-0B7F1FD7E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09960" y="4214336"/>
            <a:ext cx="51206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368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„</a:t>
            </a:r>
            <a:r>
              <a:rPr lang="sr-Latn-RS" sz="5400" dirty="0"/>
              <a:t>Čarobna formula“</a:t>
            </a:r>
            <a:br>
              <a:rPr lang="sr-Latn-RS" sz="5400" dirty="0"/>
            </a:b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616" y="2249424"/>
            <a:ext cx="7571184" cy="4325112"/>
          </a:xfrm>
        </p:spPr>
        <p:txBody>
          <a:bodyPr>
            <a:normAutofit/>
          </a:bodyPr>
          <a:lstStyle/>
          <a:p>
            <a:endParaRPr lang="sr-Latn-RS" sz="2400" dirty="0"/>
          </a:p>
          <a:p>
            <a:pPr marL="0" indent="0" algn="ctr">
              <a:buNone/>
            </a:pPr>
            <a:r>
              <a:rPr lang="sr-Latn-RS" sz="3600" b="1" dirty="0"/>
              <a:t>R+A+2K=D</a:t>
            </a:r>
          </a:p>
          <a:p>
            <a:pPr marL="0" indent="0">
              <a:buNone/>
            </a:pPr>
            <a:r>
              <a:rPr lang="sr-Latn-RS" sz="2400" dirty="0"/>
              <a:t>R = ?</a:t>
            </a:r>
          </a:p>
          <a:p>
            <a:pPr marL="0" indent="0">
              <a:buNone/>
            </a:pPr>
            <a:r>
              <a:rPr lang="sr-Latn-RS" sz="2400" dirty="0"/>
              <a:t>A = ?</a:t>
            </a:r>
          </a:p>
          <a:p>
            <a:pPr marL="0" indent="0">
              <a:buNone/>
            </a:pPr>
            <a:r>
              <a:rPr lang="sr-Latn-RS" sz="2400" dirty="0"/>
              <a:t>K = ?</a:t>
            </a:r>
          </a:p>
          <a:p>
            <a:pPr marL="0" indent="0">
              <a:buNone/>
            </a:pPr>
            <a:r>
              <a:rPr lang="sr-Latn-RS" sz="2400" dirty="0"/>
              <a:t>K = ?</a:t>
            </a:r>
          </a:p>
          <a:p>
            <a:pPr marL="0" indent="0">
              <a:buNone/>
            </a:pPr>
            <a:r>
              <a:rPr lang="sr-Latn-RS" sz="2400" dirty="0"/>
              <a:t>D = ? </a:t>
            </a:r>
          </a:p>
        </p:txBody>
      </p:sp>
    </p:spTree>
    <p:extLst>
      <p:ext uri="{BB962C8B-B14F-4D97-AF65-F5344CB8AC3E}">
        <p14:creationId xmlns:p14="http://schemas.microsoft.com/office/powerpoint/2010/main" val="91760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Siguran uspeh u partnerstvu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3600" dirty="0"/>
              <a:t>R - ravnopravnost</a:t>
            </a:r>
          </a:p>
          <a:p>
            <a:r>
              <a:rPr lang="sr-Latn-RS" sz="3600" dirty="0"/>
              <a:t>A - autentičnost</a:t>
            </a:r>
          </a:p>
          <a:p>
            <a:r>
              <a:rPr lang="sr-Latn-RS" sz="3600" dirty="0"/>
              <a:t>K - kompetentnost</a:t>
            </a:r>
          </a:p>
          <a:p>
            <a:r>
              <a:rPr lang="sr-Latn-RS" sz="3600" dirty="0"/>
              <a:t>K - komplementarnost</a:t>
            </a:r>
          </a:p>
          <a:p>
            <a:r>
              <a:rPr lang="sr-Latn-RS" sz="3600" dirty="0"/>
              <a:t>D -</a:t>
            </a:r>
            <a:r>
              <a:rPr lang="en-US" sz="3600" dirty="0"/>
              <a:t> </a:t>
            </a:r>
            <a:r>
              <a:rPr lang="sr-Latn-RS" sz="3600" dirty="0"/>
              <a:t>demokratičnost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57024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Prikaz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uloga</a:t>
            </a:r>
            <a:r>
              <a:rPr lang="en-US" dirty="0"/>
              <a:t> </a:t>
            </a:r>
            <a:r>
              <a:rPr lang="en-US" dirty="0" err="1"/>
              <a:t>roditelja</a:t>
            </a:r>
            <a:br>
              <a:rPr lang="en-US" dirty="0"/>
            </a:b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Czeizel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Kemény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2015)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19536" y="1988841"/>
          <a:ext cx="8424936" cy="3847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8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400" dirty="0">
                          <a:effectLst/>
                        </a:rPr>
                        <a:t>Period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400" kern="1200" dirty="0">
                          <a:effectLst/>
                        </a:rPr>
                        <a:t>Uloge roditelja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400" kern="1200">
                          <a:effectLst/>
                        </a:rPr>
                        <a:t>Oko 1960-tih godina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400" kern="1200" dirty="0">
                          <a:effectLst/>
                        </a:rPr>
                        <a:t>„laik“</a:t>
                      </a:r>
                      <a:endParaRPr lang="en-US" sz="2400" kern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400" kern="1200" dirty="0">
                          <a:effectLst/>
                        </a:rPr>
                        <a:t>(a pedagoški kadar „svemoćan“)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400" kern="1200">
                          <a:effectLst/>
                        </a:rPr>
                        <a:t>Oko 1970-tih godina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400" kern="1200" dirty="0">
                          <a:effectLst/>
                        </a:rPr>
                        <a:t>„trener“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400" kern="1200">
                          <a:effectLst/>
                        </a:rPr>
                        <a:t>Oko 1980-tih godina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400" kern="1200" dirty="0">
                          <a:effectLst/>
                        </a:rPr>
                        <a:t>„snažne majke“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400" kern="1200">
                          <a:effectLst/>
                        </a:rPr>
                        <a:t>Oko 1990-tih godina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400" kern="1200" dirty="0">
                          <a:effectLst/>
                        </a:rPr>
                        <a:t>„partner“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400" kern="1200">
                          <a:effectLst/>
                        </a:rPr>
                        <a:t>Od 2010-te godine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400" kern="1200" dirty="0">
                          <a:effectLst/>
                        </a:rPr>
                        <a:t>„lovac na talente“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833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RIZICI </a:t>
            </a:r>
            <a:br>
              <a:rPr lang="sr-Latn-RS" dirty="0"/>
            </a:br>
            <a:r>
              <a:rPr lang="en-US" sz="4000" dirty="0" err="1"/>
              <a:t>Faktori</a:t>
            </a:r>
            <a:r>
              <a:rPr lang="en-US" sz="4000" dirty="0"/>
              <a:t> </a:t>
            </a:r>
            <a:r>
              <a:rPr lang="en-US" sz="4000" dirty="0" err="1"/>
              <a:t>koji</a:t>
            </a:r>
            <a:r>
              <a:rPr lang="en-US" sz="4000" dirty="0"/>
              <a:t> </a:t>
            </a:r>
            <a:r>
              <a:rPr lang="en-US" sz="4000" dirty="0" err="1"/>
              <a:t>otežavaju</a:t>
            </a:r>
            <a:r>
              <a:rPr lang="en-US" sz="4000" dirty="0"/>
              <a:t> </a:t>
            </a:r>
            <a:r>
              <a:rPr lang="en-US" sz="4000" dirty="0" err="1"/>
              <a:t>saradnju</a:t>
            </a:r>
            <a:r>
              <a:rPr lang="en-US" sz="4000" dirty="0"/>
              <a:t> </a:t>
            </a:r>
            <a:r>
              <a:rPr lang="en-US" sz="4000" dirty="0" err="1"/>
              <a:t>vaspitača</a:t>
            </a:r>
            <a:r>
              <a:rPr lang="en-US" sz="4000" dirty="0"/>
              <a:t> </a:t>
            </a:r>
            <a:r>
              <a:rPr lang="en-US" sz="4000" dirty="0" err="1"/>
              <a:t>i</a:t>
            </a:r>
            <a:r>
              <a:rPr lang="en-US" sz="4000" dirty="0"/>
              <a:t> </a:t>
            </a:r>
            <a:r>
              <a:rPr lang="en-US" sz="4000" dirty="0" err="1"/>
              <a:t>roditelja</a:t>
            </a:r>
            <a:r>
              <a:rPr lang="en-US" sz="4000" dirty="0"/>
              <a:t> </a:t>
            </a:r>
            <a:r>
              <a:rPr lang="en-US" sz="4000" dirty="0" err="1"/>
              <a:t>su</a:t>
            </a:r>
            <a:r>
              <a:rPr lang="en-US" sz="4000" dirty="0"/>
              <a:t>: 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1)	</a:t>
            </a:r>
            <a:r>
              <a:rPr lang="en-US" dirty="0" err="1"/>
              <a:t>Nedostatak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veština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komunikacije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2)	</a:t>
            </a:r>
            <a:r>
              <a:rPr lang="en-US" dirty="0" err="1"/>
              <a:t>Nerazumevanje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svrhe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smisla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saradnje</a:t>
            </a:r>
            <a:endParaRPr lang="en-US" dirty="0"/>
          </a:p>
          <a:p>
            <a:r>
              <a:rPr lang="en-US" dirty="0"/>
              <a:t>3)	</a:t>
            </a:r>
            <a:r>
              <a:rPr lang="en-US" dirty="0" err="1"/>
              <a:t>Nedostatak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vremena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4)	</a:t>
            </a:r>
            <a:r>
              <a:rPr lang="en-US" dirty="0" err="1">
                <a:solidFill>
                  <a:srgbClr val="0070C0"/>
                </a:solidFill>
              </a:rPr>
              <a:t>Kulturološke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razlike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5)	</a:t>
            </a:r>
            <a:r>
              <a:rPr lang="en-US" dirty="0" err="1"/>
              <a:t>Uzajamno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kritikovanje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6)	</a:t>
            </a:r>
            <a:r>
              <a:rPr lang="en-US" dirty="0" err="1">
                <a:solidFill>
                  <a:srgbClr val="0070C0"/>
                </a:solidFill>
              </a:rPr>
              <a:t>Predrasude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stereotipi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diskriminacija</a:t>
            </a:r>
            <a:endParaRPr lang="en-US" dirty="0"/>
          </a:p>
          <a:p>
            <a:r>
              <a:rPr lang="en-US" dirty="0"/>
              <a:t>7)	</a:t>
            </a:r>
            <a:r>
              <a:rPr lang="en-US" dirty="0" err="1">
                <a:solidFill>
                  <a:srgbClr val="0070C0"/>
                </a:solidFill>
              </a:rPr>
              <a:t>Stres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8)	</a:t>
            </a:r>
            <a:r>
              <a:rPr lang="en-US" dirty="0" err="1"/>
              <a:t>Nepoverenje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loša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prethodna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iskustva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9)	</a:t>
            </a:r>
            <a:r>
              <a:rPr lang="en-US" dirty="0" err="1">
                <a:solidFill>
                  <a:srgbClr val="0070C0"/>
                </a:solidFill>
              </a:rPr>
              <a:t>Strah</a:t>
            </a:r>
            <a:r>
              <a:rPr lang="en-US" dirty="0"/>
              <a:t> od </a:t>
            </a:r>
            <a:r>
              <a:rPr lang="en-US" dirty="0" err="1"/>
              <a:t>promene</a:t>
            </a:r>
            <a:endParaRPr lang="en-US" dirty="0"/>
          </a:p>
          <a:p>
            <a:r>
              <a:rPr lang="en-US" dirty="0"/>
              <a:t>10)	</a:t>
            </a:r>
            <a:r>
              <a:rPr lang="en-US" dirty="0" err="1">
                <a:solidFill>
                  <a:srgbClr val="0070C0"/>
                </a:solidFill>
              </a:rPr>
              <a:t>Razlike</a:t>
            </a:r>
            <a:r>
              <a:rPr lang="en-US" dirty="0">
                <a:solidFill>
                  <a:srgbClr val="0070C0"/>
                </a:solidFill>
              </a:rPr>
              <a:t> u </a:t>
            </a:r>
            <a:r>
              <a:rPr lang="en-US" dirty="0" err="1">
                <a:solidFill>
                  <a:srgbClr val="0070C0"/>
                </a:solidFill>
              </a:rPr>
              <a:t>viđenju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detetovih</a:t>
            </a:r>
            <a:r>
              <a:rPr lang="en-US" dirty="0"/>
              <a:t> </a:t>
            </a:r>
            <a:r>
              <a:rPr lang="en-US" dirty="0" err="1"/>
              <a:t>potreba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27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r-Latn-CS" sz="3600" dirty="0"/>
              <a:t>Model izgradnje partnerstva </a:t>
            </a:r>
            <a:br>
              <a:rPr lang="sr-Latn-CS" sz="3600" dirty="0"/>
            </a:br>
            <a:endParaRPr lang="en-US" sz="3600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279577" y="1916113"/>
            <a:ext cx="7920112" cy="41148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sr-Latn-CS" altLang="sr-Latn-RS" sz="2000" dirty="0"/>
              <a:t>Model Američkog Ministarstva za obrazovanje</a:t>
            </a:r>
          </a:p>
          <a:p>
            <a:pPr>
              <a:buFontTx/>
              <a:buNone/>
            </a:pPr>
            <a:endParaRPr lang="sr-Latn-CS" altLang="sr-Latn-RS" sz="2800" dirty="0"/>
          </a:p>
          <a:p>
            <a:pPr algn="ctr">
              <a:buFontTx/>
              <a:buNone/>
            </a:pPr>
            <a:r>
              <a:rPr lang="sr-Latn-CS" altLang="sr-Latn-RS" sz="3200" dirty="0"/>
              <a:t>I   Savetnik</a:t>
            </a:r>
          </a:p>
          <a:p>
            <a:pPr algn="ctr">
              <a:buFontTx/>
              <a:buNone/>
            </a:pPr>
            <a:r>
              <a:rPr lang="sr-Latn-CS" altLang="sr-Latn-RS" sz="3200" dirty="0"/>
              <a:t>II  Sagovornik</a:t>
            </a:r>
          </a:p>
          <a:p>
            <a:pPr algn="ctr">
              <a:buFontTx/>
              <a:buNone/>
            </a:pPr>
            <a:r>
              <a:rPr lang="sr-Latn-CS" altLang="sr-Latn-RS" sz="3200" dirty="0"/>
              <a:t>III Učesnik</a:t>
            </a:r>
          </a:p>
          <a:p>
            <a:pPr algn="ctr">
              <a:buFontTx/>
              <a:buNone/>
            </a:pPr>
            <a:r>
              <a:rPr lang="sr-Latn-CS" altLang="sr-Latn-RS" sz="3200" dirty="0"/>
              <a:t>IV Partner</a:t>
            </a:r>
            <a:endParaRPr lang="en-US" altLang="sr-Latn-RS" sz="3200" dirty="0"/>
          </a:p>
        </p:txBody>
      </p:sp>
    </p:spTree>
    <p:extLst>
      <p:ext uri="{BB962C8B-B14F-4D97-AF65-F5344CB8AC3E}">
        <p14:creationId xmlns:p14="http://schemas.microsoft.com/office/powerpoint/2010/main" val="33250554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84</TotalTime>
  <Words>313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Tw Cen MT</vt:lpstr>
      <vt:lpstr>Tw Cen MT Condensed</vt:lpstr>
      <vt:lpstr>Wingdings 3</vt:lpstr>
      <vt:lpstr>Integral</vt:lpstr>
      <vt:lpstr>Saradnja sa drugačijim porodicama</vt:lpstr>
      <vt:lpstr>Različitost porodice</vt:lpstr>
      <vt:lpstr>Saradnja Sa (drugačijim) porodicama</vt:lpstr>
      <vt:lpstr>Koje su to drugačije prorodice?</vt:lpstr>
      <vt:lpstr>„Čarobna formula“ </vt:lpstr>
      <vt:lpstr>Siguran uspeh u partnerstvu</vt:lpstr>
      <vt:lpstr>Prikaz različitih uloga roditelja  (Czeizel és Kemény, 2015)</vt:lpstr>
      <vt:lpstr>RIZICI  Faktori koji otežavaju saradnju vaspitača i roditelja su:  </vt:lpstr>
      <vt:lpstr>Model izgradnje partnerstva  </vt:lpstr>
      <vt:lpstr>https://abc7news.com/float-pixar-disney-autism/5722490/ 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Saradnja sa porodicom i siblinzi drugačijih</dc:title>
  <dc:creator>Ottilia</dc:creator>
  <cp:lastModifiedBy>Korisnik</cp:lastModifiedBy>
  <cp:revision>16</cp:revision>
  <dcterms:created xsi:type="dcterms:W3CDTF">2021-03-25T16:25:00Z</dcterms:created>
  <dcterms:modified xsi:type="dcterms:W3CDTF">2021-11-21T10:40:24Z</dcterms:modified>
</cp:coreProperties>
</file>